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2" r:id="rId2"/>
    <p:sldId id="273" r:id="rId3"/>
    <p:sldId id="300" r:id="rId4"/>
    <p:sldId id="388" r:id="rId5"/>
    <p:sldId id="389" r:id="rId6"/>
    <p:sldId id="390" r:id="rId7"/>
    <p:sldId id="391" r:id="rId8"/>
    <p:sldId id="392" r:id="rId9"/>
    <p:sldId id="393" r:id="rId10"/>
    <p:sldId id="383" r:id="rId11"/>
    <p:sldId id="396" r:id="rId12"/>
    <p:sldId id="384" r:id="rId13"/>
    <p:sldId id="387" r:id="rId14"/>
    <p:sldId id="406" r:id="rId15"/>
    <p:sldId id="405" r:id="rId16"/>
    <p:sldId id="398" r:id="rId17"/>
    <p:sldId id="400" r:id="rId18"/>
    <p:sldId id="399" r:id="rId19"/>
    <p:sldId id="397" r:id="rId20"/>
    <p:sldId id="403" r:id="rId21"/>
    <p:sldId id="402" r:id="rId22"/>
    <p:sldId id="408" r:id="rId23"/>
    <p:sldId id="407" r:id="rId24"/>
    <p:sldId id="409" r:id="rId25"/>
    <p:sldId id="411" r:id="rId26"/>
    <p:sldId id="410" r:id="rId27"/>
    <p:sldId id="413" r:id="rId28"/>
    <p:sldId id="412" r:id="rId29"/>
    <p:sldId id="404" r:id="rId3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62" autoAdjust="0"/>
  </p:normalViewPr>
  <p:slideViewPr>
    <p:cSldViewPr snapToGrid="0" snapToObjects="1">
      <p:cViewPr varScale="1">
        <p:scale>
          <a:sx n="125" d="100"/>
          <a:sy n="125" d="100"/>
        </p:scale>
        <p:origin x="-15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emf"/><Relationship Id="rId7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745578"/>
            <a:ext cx="6361822" cy="107516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0" dirty="0" smtClean="0"/>
              <a:t>Data </a:t>
            </a:r>
            <a:r>
              <a:rPr lang="en-US" b="0" dirty="0"/>
              <a:t>Mining on a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Spent </a:t>
            </a:r>
            <a:r>
              <a:rPr lang="en-US" b="0" dirty="0"/>
              <a:t>Fuel Pool </a:t>
            </a:r>
            <a:r>
              <a:rPr lang="en-US" b="0" dirty="0" smtClean="0"/>
              <a:t>Accident </a:t>
            </a:r>
            <a:r>
              <a:rPr lang="en-US" b="0" dirty="0"/>
              <a:t>S</a:t>
            </a:r>
            <a:r>
              <a:rPr lang="en-US" b="0" dirty="0" smtClean="0"/>
              <a:t>cenario 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557276" y="2514600"/>
            <a:ext cx="5775325" cy="1154117"/>
          </a:xfrm>
        </p:spPr>
        <p:txBody>
          <a:bodyPr/>
          <a:lstStyle/>
          <a:p>
            <a:r>
              <a:rPr lang="en-US" b="0" dirty="0" smtClean="0"/>
              <a:t>RAVEN Workshop</a:t>
            </a:r>
          </a:p>
          <a:p>
            <a:endParaRPr lang="en-US" b="0" dirty="0"/>
          </a:p>
          <a:p>
            <a:r>
              <a:rPr lang="en-US" b="0" dirty="0" smtClean="0"/>
              <a:t>Presenter: Diego Mandelli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352111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 smtClean="0">
                <a:latin typeface="Arial" charset="0"/>
              </a:rPr>
              <a:t>IRUG Meeting – Idaho Falls, October 2016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Model</a:t>
            </a:r>
          </a:p>
          <a:p>
            <a:pPr lvl="1" algn="just"/>
            <a:r>
              <a:rPr lang="en-US" dirty="0" smtClean="0"/>
              <a:t>NPP SFP</a:t>
            </a:r>
          </a:p>
          <a:p>
            <a:pPr lvl="1" algn="just"/>
            <a:r>
              <a:rPr lang="en-US" dirty="0" smtClean="0"/>
              <a:t>Cooling system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Modeled using RELAP5-3D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Initiating event</a:t>
            </a:r>
          </a:p>
          <a:p>
            <a:pPr lvl="1" algn="just"/>
            <a:r>
              <a:rPr lang="en-US" dirty="0" smtClean="0">
                <a:solidFill>
                  <a:srgbClr val="3366FF"/>
                </a:solidFill>
              </a:rPr>
              <a:t>Seismic induced SFP break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SFP Analysis</a:t>
            </a:r>
            <a:endParaRPr lang="en-US" dirty="0"/>
          </a:p>
        </p:txBody>
      </p:sp>
      <p:pic>
        <p:nvPicPr>
          <p:cNvPr id="6" name="Picture 5" descr="Macintosh HD:Users:paric:Desktop:Screen Shot 2016-09-27 at 10.21.34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074479"/>
            <a:ext cx="4556125" cy="387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7985760" y="5192183"/>
            <a:ext cx="1158240" cy="9005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0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7"/>
            <a:ext cx="8231187" cy="934884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Scenario</a:t>
            </a:r>
            <a:endParaRPr lang="en-US" dirty="0" smtClean="0"/>
          </a:p>
          <a:p>
            <a:pPr lvl="1" algn="just"/>
            <a:r>
              <a:rPr lang="en-US" dirty="0" smtClean="0"/>
              <a:t>SFP Break (LOCA) + pump failures + recovery</a:t>
            </a:r>
          </a:p>
          <a:p>
            <a:pPr lvl="1" algn="just"/>
            <a:r>
              <a:rPr lang="en-US" dirty="0" smtClean="0"/>
              <a:t>5 stochastic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1468120" y="3870961"/>
            <a:ext cx="6878320" cy="1767840"/>
          </a:xfrm>
          <a:prstGeom prst="rightArrow">
            <a:avLst>
              <a:gd name="adj1" fmla="val 72989"/>
              <a:gd name="adj2" fmla="val 49425"/>
            </a:avLst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100000">
                <a:srgbClr val="000000">
                  <a:alpha val="0"/>
                </a:srgbClr>
              </a:gs>
              <a:gs pos="50000">
                <a:schemeClr val="bg1">
                  <a:lumMod val="7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41800" y="4257041"/>
            <a:ext cx="1524000" cy="23367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49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03880" y="4648201"/>
            <a:ext cx="1524000" cy="23367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49000">
                <a:srgbClr val="FF66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79880" y="4988559"/>
            <a:ext cx="1524000" cy="23367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49000">
                <a:srgbClr val="FFFF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69080" y="5105398"/>
            <a:ext cx="3627120" cy="23367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49000">
                <a:srgbClr val="339933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ine Callout 1 11"/>
          <p:cNvSpPr/>
          <p:nvPr/>
        </p:nvSpPr>
        <p:spPr bwMode="auto">
          <a:xfrm flipH="1">
            <a:off x="635000" y="5740401"/>
            <a:ext cx="1473200" cy="670560"/>
          </a:xfrm>
          <a:prstGeom prst="borderCallout1">
            <a:avLst>
              <a:gd name="adj1" fmla="val 18750"/>
              <a:gd name="adj2" fmla="val -8333"/>
              <a:gd name="adj3" fmla="val -87500"/>
              <a:gd name="adj4" fmla="val -293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LOCA 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LOCA size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 flipH="1">
            <a:off x="756920" y="3444241"/>
            <a:ext cx="1976120" cy="426720"/>
          </a:xfrm>
          <a:prstGeom prst="borderCallout1">
            <a:avLst>
              <a:gd name="adj1" fmla="val 18750"/>
              <a:gd name="adj2" fmla="val -8333"/>
              <a:gd name="adj3" fmla="val 307738"/>
              <a:gd name="adj4" fmla="val -519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Pump 1 failure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5400040" y="3444241"/>
            <a:ext cx="1976120" cy="426720"/>
          </a:xfrm>
          <a:prstGeom prst="borderCallout1">
            <a:avLst>
              <a:gd name="adj1" fmla="val 18750"/>
              <a:gd name="adj2" fmla="val -8333"/>
              <a:gd name="adj3" fmla="val 222024"/>
              <a:gd name="adj4" fmla="val -3142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Pump 2 failure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 flipH="1">
            <a:off x="3502660" y="5862321"/>
            <a:ext cx="2334260" cy="426720"/>
          </a:xfrm>
          <a:prstGeom prst="borderCallout1">
            <a:avLst>
              <a:gd name="adj1" fmla="val 18750"/>
              <a:gd name="adj2" fmla="val -8333"/>
              <a:gd name="adj3" fmla="val -147024"/>
              <a:gd name="adj4" fmla="val -2224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Operator recovery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56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</a:t>
            </a:r>
            <a:r>
              <a:rPr lang="en-US" dirty="0" smtClean="0"/>
              <a:t>Analysis: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868830" y="1797450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868830" y="3020172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2720616" y="228528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26441" y="1880994"/>
            <a:ext cx="4249284" cy="1445893"/>
          </a:xfrm>
        </p:spPr>
        <p:txBody>
          <a:bodyPr/>
          <a:lstStyle/>
          <a:p>
            <a:pPr algn="just"/>
            <a:r>
              <a:rPr lang="en-US" dirty="0" smtClean="0"/>
              <a:t>Creation of 2000 RELAP5-3D SFP simulations</a:t>
            </a:r>
          </a:p>
          <a:p>
            <a:pPr algn="just"/>
            <a:r>
              <a:rPr lang="en-US" dirty="0" smtClean="0"/>
              <a:t>HPC environment (falcon2.inl.gov)</a:t>
            </a:r>
          </a:p>
          <a:p>
            <a:pPr algn="just"/>
            <a:r>
              <a:rPr lang="en-US" dirty="0" smtClean="0"/>
              <a:t>Time: about </a:t>
            </a:r>
            <a:r>
              <a:rPr lang="en-US" dirty="0" smtClean="0"/>
              <a:t>9 </a:t>
            </a:r>
            <a:r>
              <a:rPr lang="en-US" dirty="0" smtClean="0"/>
              <a:t>hours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1868830" y="411189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868830" y="537863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Data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2720616" y="4643747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" y="1976983"/>
            <a:ext cx="1136761" cy="1349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607" r="12790"/>
          <a:stretch/>
        </p:blipFill>
        <p:spPr>
          <a:xfrm>
            <a:off x="455613" y="4567046"/>
            <a:ext cx="1279724" cy="892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8710" t="30917" r="10039" b="30127"/>
          <a:stretch/>
        </p:blipFill>
        <p:spPr>
          <a:xfrm rot="5400000">
            <a:off x="2738805" y="3653676"/>
            <a:ext cx="500379" cy="239896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726441" y="4236806"/>
            <a:ext cx="4249284" cy="1445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dirty="0" smtClean="0"/>
              <a:t>Clustering of time-series</a:t>
            </a:r>
          </a:p>
          <a:p>
            <a:pPr algn="just"/>
            <a:r>
              <a:rPr lang="en-US" dirty="0" smtClean="0"/>
              <a:t>Mac laptop</a:t>
            </a:r>
          </a:p>
          <a:p>
            <a:pPr algn="just"/>
            <a:r>
              <a:rPr lang="en-US" dirty="0" smtClean="0"/>
              <a:t>Time: about 20min</a:t>
            </a:r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2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645757"/>
            <a:ext cx="4685347" cy="3485044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Step</a:t>
            </a:r>
            <a:r>
              <a:rPr lang="en-US" dirty="0" smtClean="0">
                <a:solidFill>
                  <a:srgbClr val="3366FF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PostProcess</a:t>
            </a:r>
            <a:endParaRPr lang="en-US" dirty="0" smtClean="0"/>
          </a:p>
          <a:p>
            <a:pPr algn="just"/>
            <a:r>
              <a:rPr lang="en-US" dirty="0">
                <a:solidFill>
                  <a:srgbClr val="3366FF"/>
                </a:solidFill>
              </a:rPr>
              <a:t>Metrics </a:t>
            </a:r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Models</a:t>
            </a:r>
            <a:endParaRPr lang="en-US" dirty="0" smtClean="0">
              <a:solidFill>
                <a:srgbClr val="3366FF"/>
              </a:solidFill>
            </a:endParaRPr>
          </a:p>
          <a:p>
            <a:pPr lvl="1" algn="just"/>
            <a:r>
              <a:rPr lang="en-US" dirty="0" err="1"/>
              <a:t>HistorySetSampling</a:t>
            </a:r>
            <a:r>
              <a:rPr lang="en-US" dirty="0"/>
              <a:t> </a:t>
            </a:r>
          </a:p>
          <a:p>
            <a:pPr lvl="1" algn="just"/>
            <a:r>
              <a:rPr lang="en-US" dirty="0" err="1" smtClean="0"/>
              <a:t>DataMining</a:t>
            </a:r>
            <a:r>
              <a:rPr lang="en-US" dirty="0" smtClean="0"/>
              <a:t> (</a:t>
            </a:r>
            <a:r>
              <a:rPr lang="en-US" dirty="0" err="1" smtClean="0"/>
              <a:t>sklearn</a:t>
            </a:r>
            <a:r>
              <a:rPr lang="en-US" dirty="0" smtClean="0"/>
              <a:t> or </a:t>
            </a:r>
            <a:r>
              <a:rPr lang="en-US" dirty="0" err="1" smtClean="0"/>
              <a:t>scipy</a:t>
            </a:r>
            <a:r>
              <a:rPr lang="en-US" dirty="0" smtClean="0"/>
              <a:t>)</a:t>
            </a:r>
          </a:p>
          <a:p>
            <a:pPr lvl="1" algn="just"/>
            <a:r>
              <a:rPr lang="en-US" dirty="0" err="1" smtClean="0"/>
              <a:t>dataObjectLabelFilter</a:t>
            </a:r>
            <a:endParaRPr lang="en-US" dirty="0" smtClean="0"/>
          </a:p>
          <a:p>
            <a:pPr algn="just"/>
            <a:r>
              <a:rPr lang="en-US" dirty="0" err="1" smtClean="0">
                <a:solidFill>
                  <a:srgbClr val="3366FF"/>
                </a:solidFill>
              </a:rPr>
              <a:t>DataObject</a:t>
            </a:r>
            <a:r>
              <a:rPr lang="en-US" dirty="0" smtClean="0">
                <a:solidFill>
                  <a:srgbClr val="3366FF"/>
                </a:solidFill>
              </a:rPr>
              <a:t>: </a:t>
            </a:r>
            <a:r>
              <a:rPr lang="en-US" dirty="0" err="1" smtClean="0"/>
              <a:t>HistorySet</a:t>
            </a:r>
            <a:endParaRPr lang="en-US" dirty="0" smtClean="0"/>
          </a:p>
          <a:p>
            <a:pPr lvl="1" algn="just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</a:t>
            </a:r>
            <a:r>
              <a:rPr lang="en-US" dirty="0" smtClean="0"/>
              <a:t>Analysis: RAVEN </a:t>
            </a:r>
            <a:r>
              <a:rPr lang="en-US" dirty="0"/>
              <a:t>Data Mining </a:t>
            </a:r>
            <a:r>
              <a:rPr lang="en-US" dirty="0" smtClean="0"/>
              <a:t>Ingredients</a:t>
            </a:r>
            <a:endParaRPr lang="en-US" dirty="0"/>
          </a:p>
        </p:txBody>
      </p:sp>
      <p:pic>
        <p:nvPicPr>
          <p:cNvPr id="6" name="Picture 5" descr="Macintosh HD:Users:mandd:projects:raven:tests:framework:PostProcessors:InterfacedPostProcessor:historySampling:1-plot1_line-scatter-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7" y="1381914"/>
            <a:ext cx="304744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projects:raven:tests:framework:PostProcessors:InterfacedPostProcessor:historySampling:1-plot3_line-scatter-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7" y="3667914"/>
            <a:ext cx="304744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mandd:Desktop:figure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48" y="4430079"/>
            <a:ext cx="303580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ine Callout 1 8"/>
          <p:cNvSpPr/>
          <p:nvPr/>
        </p:nvSpPr>
        <p:spPr bwMode="auto">
          <a:xfrm flipH="1">
            <a:off x="210820" y="5415281"/>
            <a:ext cx="1008380" cy="345439"/>
          </a:xfrm>
          <a:prstGeom prst="borderCallout1">
            <a:avLst>
              <a:gd name="adj1" fmla="val 18750"/>
              <a:gd name="adj2" fmla="val -8333"/>
              <a:gd name="adj3" fmla="val -38200"/>
              <a:gd name="adj4" fmla="val -8571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Label=1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4295140" y="5394961"/>
            <a:ext cx="1008380" cy="345439"/>
          </a:xfrm>
          <a:prstGeom prst="borderCallout1">
            <a:avLst>
              <a:gd name="adj1" fmla="val 18750"/>
              <a:gd name="adj2" fmla="val -8333"/>
              <a:gd name="adj3" fmla="val -44082"/>
              <a:gd name="adj4" fmla="val -6052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Label=2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4346396" y="6441440"/>
            <a:ext cx="1008380" cy="345439"/>
          </a:xfrm>
          <a:prstGeom prst="borderCallout1">
            <a:avLst>
              <a:gd name="adj1" fmla="val 18750"/>
              <a:gd name="adj2" fmla="val -8333"/>
              <a:gd name="adj3" fmla="val -82317"/>
              <a:gd name="adj4" fmla="val -117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Label=3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16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SFP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719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</a:t>
            </a:r>
            <a:r>
              <a:rPr lang="en-US" dirty="0" smtClean="0"/>
              <a:t>Analysis: Load 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613" y="2344000"/>
            <a:ext cx="8231187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dataRetrieve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HDF5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DBB_RELAP5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&lt;Output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  <a:r>
              <a:rPr lang="en-US" sz="1400" dirty="0" err="1" smtClean="0">
                <a:latin typeface="Courier"/>
                <a:cs typeface="Courier"/>
              </a:rPr>
              <a:t>HistorySetRaw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4433785"/>
            <a:ext cx="8231187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DBB_RELAP5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DBB_RELAP5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h5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="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read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"/&gt;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/Databases&gt;</a:t>
            </a:r>
          </a:p>
        </p:txBody>
      </p:sp>
    </p:spTree>
    <p:extLst>
      <p:ext uri="{BB962C8B-B14F-4D97-AF65-F5344CB8AC3E}">
        <p14:creationId xmlns:p14="http://schemas.microsoft.com/office/powerpoint/2010/main" val="22729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SFP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992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</a:t>
            </a:r>
            <a:r>
              <a:rPr lang="en-US" dirty="0" smtClean="0"/>
              <a:t>Analysis: </a:t>
            </a:r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613" y="1744560"/>
            <a:ext cx="8231187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preProc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HistorySetRaw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HSsampling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HistorySetPP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4210265"/>
            <a:ext cx="8231187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HSsampling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InterfacedPostProcessor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method&gt;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HistorySetSampling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&lt;/method&gt;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samplingType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samplingType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numberOfSamples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20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numberOfSamples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interpolation&gt;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linear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&lt;/interpolation&gt;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5857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SFP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1516" y="3546436"/>
            <a:ext cx="2245896" cy="455152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Clustering (1)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Down Arrow 27"/>
          <p:cNvSpPr/>
          <p:nvPr/>
        </p:nvSpPr>
        <p:spPr bwMode="auto">
          <a:xfrm>
            <a:off x="3543303" y="2822531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Rectangular Callout 33"/>
          <p:cNvSpPr/>
          <p:nvPr/>
        </p:nvSpPr>
        <p:spPr bwMode="auto">
          <a:xfrm>
            <a:off x="5279402" y="1120121"/>
            <a:ext cx="1559410" cy="1169638"/>
          </a:xfrm>
          <a:prstGeom prst="wedgeRectCallout">
            <a:avLst>
              <a:gd name="adj1" fmla="val -65404"/>
              <a:gd name="adj2" fmla="val 780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5" name="Picture 34" descr="Macintosh HD:Users:mandd:projects:my_stuff:time_series:SFP:1-plot_httemp_006000612_line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02" y="1120121"/>
            <a:ext cx="1559410" cy="1169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0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</a:t>
            </a:r>
            <a:r>
              <a:rPr lang="en-US" dirty="0" smtClean="0"/>
              <a:t>Analysis: Clustering 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81" y="1449920"/>
            <a:ext cx="8231187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preProc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HistorySetPP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hierarchical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HistorySetPP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3678336"/>
            <a:ext cx="8231187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hierarchical"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DataMining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Metric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"Metrics"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"DTW"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dtw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&lt;/Metric&gt;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KDD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lib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Scipy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labelFeature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labels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Features&gt;</a:t>
            </a:r>
            <a:r>
              <a:rPr lang="en-US" sz="1400" dirty="0">
                <a:latin typeface="Courier"/>
                <a:cs typeface="Courier"/>
              </a:rPr>
              <a:t>time,httemp_60008_12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SCIPYtype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cluster|Hierarchical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SCIPYtype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&lt;method&gt;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single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&lt;/method&gt;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&lt;metric&gt;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euclidean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&lt;/metric&gt;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&lt;level&gt;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2200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&lt;/level&gt;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/KDD&gt; 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5069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739718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Overview of RAVEN Data Mining Capabilities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Time</a:t>
            </a:r>
            <a:r>
              <a:rPr lang="en-US" dirty="0" smtClean="0">
                <a:solidFill>
                  <a:srgbClr val="3333CC"/>
                </a:solidFill>
              </a:rPr>
              <a:t>-Dependent </a:t>
            </a:r>
            <a:r>
              <a:rPr lang="en-US" dirty="0" smtClean="0">
                <a:solidFill>
                  <a:srgbClr val="3333CC"/>
                </a:solidFill>
              </a:rPr>
              <a:t>Data Mining</a:t>
            </a:r>
          </a:p>
          <a:p>
            <a:pPr lvl="1"/>
            <a:r>
              <a:rPr lang="en-US" dirty="0" smtClean="0"/>
              <a:t>Pre-Processing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Representation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Spent Fuel Pool </a:t>
            </a:r>
            <a:r>
              <a:rPr lang="en-US" dirty="0">
                <a:solidFill>
                  <a:srgbClr val="3333CC"/>
                </a:solidFill>
              </a:rPr>
              <a:t>T</a:t>
            </a:r>
            <a:r>
              <a:rPr lang="en-US" dirty="0" smtClean="0">
                <a:solidFill>
                  <a:srgbClr val="3333CC"/>
                </a:solidFill>
              </a:rPr>
              <a:t>est Analysis</a:t>
            </a:r>
            <a:endParaRPr lang="en-US" dirty="0">
              <a:solidFill>
                <a:srgbClr val="3333CC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ular Callout 28"/>
          <p:cNvSpPr/>
          <p:nvPr/>
        </p:nvSpPr>
        <p:spPr bwMode="auto">
          <a:xfrm>
            <a:off x="5279402" y="1120121"/>
            <a:ext cx="1559410" cy="1169638"/>
          </a:xfrm>
          <a:prstGeom prst="wedgeRectCallout">
            <a:avLst>
              <a:gd name="adj1" fmla="val -65404"/>
              <a:gd name="adj2" fmla="val 780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2077919" cy="743280"/>
          </a:xfrm>
        </p:spPr>
        <p:txBody>
          <a:bodyPr/>
          <a:lstStyle/>
          <a:p>
            <a:r>
              <a:rPr lang="en-US" dirty="0" smtClean="0"/>
              <a:t>SFP </a:t>
            </a:r>
            <a:r>
              <a:rPr lang="en-US" dirty="0" smtClean="0"/>
              <a:t>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1516" y="3546436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(1)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 descr="Macintosh HD:Users:mandd:projects:my_stuff:time_series:SFP:1-plot_httemp_006000612_line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02" y="1120121"/>
            <a:ext cx="1559410" cy="1169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Bent-Up Arrow 20"/>
          <p:cNvSpPr/>
          <p:nvPr/>
        </p:nvSpPr>
        <p:spPr bwMode="auto">
          <a:xfrm rot="10800000">
            <a:off x="1500957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Bent-Up Arrow 26"/>
          <p:cNvSpPr/>
          <p:nvPr/>
        </p:nvSpPr>
        <p:spPr bwMode="auto">
          <a:xfrm rot="10800000" flipH="1">
            <a:off x="5097838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Down Arrow 27"/>
          <p:cNvSpPr/>
          <p:nvPr/>
        </p:nvSpPr>
        <p:spPr bwMode="auto">
          <a:xfrm>
            <a:off x="3543303" y="2822531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Analysis: </a:t>
            </a:r>
            <a:r>
              <a:rPr lang="en-US" dirty="0" smtClean="0"/>
              <a:t>Filtering 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81" y="1795360"/>
            <a:ext cx="8231187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preProc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HistorySetPP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filter2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HistorySet2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4023776"/>
            <a:ext cx="8231187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filter2"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InterfacedPostProcessor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method&gt;</a:t>
            </a:r>
            <a:r>
              <a:rPr lang="en-US" sz="1400" dirty="0" err="1">
                <a:latin typeface="Courier"/>
                <a:cs typeface="Courier"/>
              </a:rPr>
              <a:t>dataObjectLabelFilter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&lt;/method&gt;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&lt;label&gt;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labels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&lt;/label&gt;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clusterIDs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clusterIDs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6429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Analysis: </a:t>
            </a:r>
            <a:r>
              <a:rPr lang="en-US" dirty="0" smtClean="0"/>
              <a:t>Filtering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4603711" cy="21301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1</a:t>
            </a:r>
            <a:r>
              <a:rPr lang="en-US" baseline="30000" dirty="0" smtClean="0">
                <a:solidFill>
                  <a:srgbClr val="3366FF"/>
                </a:solidFill>
              </a:rPr>
              <a:t>st</a:t>
            </a:r>
            <a:r>
              <a:rPr lang="en-US" dirty="0" smtClean="0">
                <a:solidFill>
                  <a:srgbClr val="3366FF"/>
                </a:solidFill>
              </a:rPr>
              <a:t> cluster</a:t>
            </a:r>
          </a:p>
          <a:p>
            <a:r>
              <a:rPr lang="en-US" dirty="0" smtClean="0"/>
              <a:t>All scenarios leading to clad damage</a:t>
            </a:r>
          </a:p>
          <a:p>
            <a:r>
              <a:rPr lang="en-US" dirty="0" smtClean="0"/>
              <a:t>About 6 “false positives”</a:t>
            </a:r>
          </a:p>
          <a:p>
            <a:pPr lvl="1"/>
            <a:r>
              <a:rPr lang="en-US" dirty="0" smtClean="0"/>
              <a:t>Not leading to clad damage</a:t>
            </a:r>
          </a:p>
          <a:p>
            <a:pPr lvl="1"/>
            <a:r>
              <a:rPr lang="en-US" dirty="0" smtClean="0"/>
              <a:t>Mission time reached right before reaching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Macintosh HD:Users:mandd:projects:my_stuff:time_series:SFP:1-histPlot1_lin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66" y="1004888"/>
            <a:ext cx="4275534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mandd:projects:my_stuff:time_series:SFP:1-histPlot2_lin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4275534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600893" y="4351973"/>
            <a:ext cx="4114482" cy="213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2</a:t>
            </a:r>
            <a:r>
              <a:rPr lang="en-US" baseline="30000" dirty="0" smtClean="0">
                <a:solidFill>
                  <a:srgbClr val="3366FF"/>
                </a:solidFill>
              </a:rPr>
              <a:t>nd</a:t>
            </a:r>
            <a:r>
              <a:rPr lang="en-US" dirty="0" smtClean="0">
                <a:solidFill>
                  <a:srgbClr val="3366FF"/>
                </a:solidFill>
              </a:rPr>
              <a:t> cluster</a:t>
            </a:r>
          </a:p>
          <a:p>
            <a:r>
              <a:rPr lang="en-US" dirty="0" smtClean="0"/>
              <a:t>All scenarios leading to system success</a:t>
            </a:r>
          </a:p>
          <a:p>
            <a:r>
              <a:rPr lang="en-US" dirty="0" smtClean="0"/>
              <a:t>Several sub-trends can be identified</a:t>
            </a:r>
          </a:p>
          <a:p>
            <a:r>
              <a:rPr lang="en-US" dirty="0" smtClean="0"/>
              <a:t>Sub-clustering is then performed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 rot="659401">
            <a:off x="8330173" y="1410540"/>
            <a:ext cx="154698" cy="2392624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ular Callout 28"/>
          <p:cNvSpPr/>
          <p:nvPr/>
        </p:nvSpPr>
        <p:spPr bwMode="auto">
          <a:xfrm>
            <a:off x="5279402" y="1120121"/>
            <a:ext cx="1559410" cy="1169638"/>
          </a:xfrm>
          <a:prstGeom prst="wedgeRectCallout">
            <a:avLst>
              <a:gd name="adj1" fmla="val -65404"/>
              <a:gd name="adj2" fmla="val 780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SFP Data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1516" y="3546436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(1)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03189" y="4542417"/>
            <a:ext cx="2245896" cy="455152"/>
          </a:xfrm>
          <a:prstGeom prst="rect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latin typeface="+mn-lt"/>
              </a:rPr>
              <a:t>Clustering 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pic>
        <p:nvPicPr>
          <p:cNvPr id="14" name="Picture 13" descr="Macintosh HD:Users:mandd:projects:my_stuff:time_series:SFP:1-plot_httemp_006000612_line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02" y="1120121"/>
            <a:ext cx="1559410" cy="116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mandd:projects:my_stuff:time_series:SFP:1-histPlot1_lin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2" y="2389814"/>
            <a:ext cx="1563624" cy="117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mandd:projects:my_stuff:time_series:SFP:1-histPlot2_lin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13" y="2519604"/>
            <a:ext cx="1563624" cy="11704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 bwMode="auto">
          <a:xfrm>
            <a:off x="864168" y="4534832"/>
            <a:ext cx="1669364" cy="70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Input-Output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Bent-Up Arrow 20"/>
          <p:cNvSpPr/>
          <p:nvPr/>
        </p:nvSpPr>
        <p:spPr bwMode="auto">
          <a:xfrm rot="10800000">
            <a:off x="1500957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Bent-Up Arrow 26"/>
          <p:cNvSpPr/>
          <p:nvPr/>
        </p:nvSpPr>
        <p:spPr bwMode="auto">
          <a:xfrm rot="10800000" flipH="1">
            <a:off x="5097838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Down Arrow 27"/>
          <p:cNvSpPr/>
          <p:nvPr/>
        </p:nvSpPr>
        <p:spPr bwMode="auto">
          <a:xfrm>
            <a:off x="3543303" y="2822531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6130413" y="2519603"/>
            <a:ext cx="1559410" cy="1170433"/>
          </a:xfrm>
          <a:prstGeom prst="wedgeRectCallout">
            <a:avLst>
              <a:gd name="adj1" fmla="val -56149"/>
              <a:gd name="adj2" fmla="val 7883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ular Callout 31"/>
          <p:cNvSpPr/>
          <p:nvPr/>
        </p:nvSpPr>
        <p:spPr bwMode="auto">
          <a:xfrm>
            <a:off x="217076" y="2389814"/>
            <a:ext cx="1559410" cy="1170433"/>
          </a:xfrm>
          <a:prstGeom prst="wedgeRectCallout">
            <a:avLst>
              <a:gd name="adj1" fmla="val 33315"/>
              <a:gd name="adj2" fmla="val 747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8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Analysis: </a:t>
            </a:r>
            <a:r>
              <a:rPr lang="en-US" dirty="0" smtClean="0"/>
              <a:t>Clustering (2)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81" y="1449920"/>
            <a:ext cx="8231187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preProc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HistorySet2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hierarchical2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HistorySet2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3678336"/>
            <a:ext cx="8231187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hierarchical2"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DataMining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Metric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"Metrics"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"DTW"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dtw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&lt;/Metric&gt;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KDD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lib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Scipy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labelFeature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labels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time,httemp_60008_12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SCIPYtype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cluster|Hierarchical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SCIPYtype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&lt;method&gt;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single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&lt;/method&gt;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&lt;metric&gt;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euclidean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&lt;/metric&gt;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&lt;level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1450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/level&gt;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/KDD&gt; 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762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ular Callout 28"/>
          <p:cNvSpPr/>
          <p:nvPr/>
        </p:nvSpPr>
        <p:spPr bwMode="auto">
          <a:xfrm>
            <a:off x="5279402" y="1120121"/>
            <a:ext cx="1559410" cy="1169638"/>
          </a:xfrm>
          <a:prstGeom prst="wedgeRectCallout">
            <a:avLst>
              <a:gd name="adj1" fmla="val -65404"/>
              <a:gd name="adj2" fmla="val 780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SFP Data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1516" y="3546436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(1)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03189" y="454241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2718420">
            <a:off x="4380667" y="5014680"/>
            <a:ext cx="548105" cy="671090"/>
          </a:xfrm>
          <a:prstGeom prst="downArrow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8865287">
            <a:off x="7129238" y="5014456"/>
            <a:ext cx="548105" cy="671090"/>
          </a:xfrm>
          <a:prstGeom prst="downArrow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 descr="Macintosh HD:Users:mandd:projects:my_stuff:time_series:SFP:1-plot_httemp_006000612_line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02" y="1120121"/>
            <a:ext cx="1559410" cy="116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mandd:projects:my_stuff:time_series:SFP:1-histPlot1_lin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2" y="2389814"/>
            <a:ext cx="1563624" cy="117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mandd:projects:my_stuff:time_series:SFP:1-histPlot2_lin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13" y="2519604"/>
            <a:ext cx="1563624" cy="11704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 bwMode="auto">
          <a:xfrm>
            <a:off x="864168" y="4534832"/>
            <a:ext cx="1669364" cy="70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Input-Output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Bent-Up Arrow 20"/>
          <p:cNvSpPr/>
          <p:nvPr/>
        </p:nvSpPr>
        <p:spPr bwMode="auto">
          <a:xfrm rot="10800000">
            <a:off x="1500957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Bent-Up Arrow 26"/>
          <p:cNvSpPr/>
          <p:nvPr/>
        </p:nvSpPr>
        <p:spPr bwMode="auto">
          <a:xfrm rot="10800000" flipH="1">
            <a:off x="5097838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Down Arrow 27"/>
          <p:cNvSpPr/>
          <p:nvPr/>
        </p:nvSpPr>
        <p:spPr bwMode="auto">
          <a:xfrm>
            <a:off x="3543303" y="2822531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6130413" y="2519603"/>
            <a:ext cx="1559410" cy="1170433"/>
          </a:xfrm>
          <a:prstGeom prst="wedgeRectCallout">
            <a:avLst>
              <a:gd name="adj1" fmla="val -56149"/>
              <a:gd name="adj2" fmla="val 7883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ular Callout 31"/>
          <p:cNvSpPr/>
          <p:nvPr/>
        </p:nvSpPr>
        <p:spPr bwMode="auto">
          <a:xfrm>
            <a:off x="217076" y="2389814"/>
            <a:ext cx="1559410" cy="1170433"/>
          </a:xfrm>
          <a:prstGeom prst="wedgeRectCallout">
            <a:avLst>
              <a:gd name="adj1" fmla="val 33315"/>
              <a:gd name="adj2" fmla="val 747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0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Analysis: Filtering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81" y="1795360"/>
            <a:ext cx="842771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preProc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HistorySet2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filter1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HistorySet2_1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3" y="4023776"/>
            <a:ext cx="8434387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filter1"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InterfacedPostProcessor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method&gt;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dataObjectLabelFilter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&lt;/method&gt;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&lt;label&gt;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labels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&lt;/label&gt;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clusterIDs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clusterIDs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...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169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004888"/>
            <a:ext cx="4959667" cy="593725"/>
          </a:xfrm>
        </p:spPr>
        <p:txBody>
          <a:bodyPr/>
          <a:lstStyle/>
          <a:p>
            <a:r>
              <a:rPr lang="en-US" dirty="0"/>
              <a:t>SFP Analysis: </a:t>
            </a:r>
            <a:r>
              <a:rPr lang="en-US" dirty="0" smtClean="0"/>
              <a:t>Filtering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4603711" cy="21301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2</a:t>
            </a:r>
            <a:r>
              <a:rPr lang="en-US" baseline="30000" dirty="0" smtClean="0">
                <a:solidFill>
                  <a:srgbClr val="3366FF"/>
                </a:solidFill>
              </a:rPr>
              <a:t>nd</a:t>
            </a:r>
            <a:r>
              <a:rPr lang="en-US" dirty="0" smtClean="0">
                <a:solidFill>
                  <a:srgbClr val="3366FF"/>
                </a:solidFill>
              </a:rPr>
              <a:t> cluster</a:t>
            </a:r>
          </a:p>
          <a:p>
            <a:r>
              <a:rPr lang="en-US" dirty="0" smtClean="0"/>
              <a:t>Higher final clad temperatures</a:t>
            </a:r>
          </a:p>
          <a:p>
            <a:r>
              <a:rPr lang="en-US" dirty="0"/>
              <a:t>C</a:t>
            </a:r>
            <a:r>
              <a:rPr lang="en-US" dirty="0" smtClean="0"/>
              <a:t>entral region of LOCA size </a:t>
            </a:r>
          </a:p>
          <a:p>
            <a:r>
              <a:rPr lang="en-US" dirty="0" smtClean="0"/>
              <a:t>Low values of LOCA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 descr="1-histMaxTemp_1_2_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840480"/>
            <a:ext cx="4023360" cy="3017520"/>
          </a:xfrm>
          <a:prstGeom prst="rect">
            <a:avLst/>
          </a:prstGeom>
        </p:spPr>
      </p:pic>
      <p:pic>
        <p:nvPicPr>
          <p:cNvPr id="12" name="Picture 11" descr="Macintosh HD:Users:mandd:projects:my_stuff:time_series:SFP:1-histPlot1_2_lin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16" y="822960"/>
            <a:ext cx="4023084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1-scatter2_14_scat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t="13069" r="7929" b="8648"/>
          <a:stretch/>
        </p:blipFill>
        <p:spPr>
          <a:xfrm>
            <a:off x="743074" y="3527996"/>
            <a:ext cx="3749465" cy="3017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918060">
            <a:off x="847208" y="6302064"/>
            <a:ext cx="115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LOCA size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 rot="19185636">
            <a:off x="3143368" y="5976365"/>
            <a:ext cx="1598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Operator action</a:t>
            </a:r>
            <a:endParaRPr lang="en-US" sz="16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963513" y="4566152"/>
            <a:ext cx="1176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LOCA time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8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SFP Analysis: </a:t>
            </a:r>
            <a:r>
              <a:rPr lang="en-US" dirty="0" smtClean="0"/>
              <a:t>Filtering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4603711" cy="21301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1</a:t>
            </a:r>
            <a:r>
              <a:rPr lang="en-US" baseline="30000" dirty="0" smtClean="0">
                <a:solidFill>
                  <a:srgbClr val="3366FF"/>
                </a:solidFill>
              </a:rPr>
              <a:t>st</a:t>
            </a:r>
            <a:r>
              <a:rPr lang="en-US" dirty="0" smtClean="0">
                <a:solidFill>
                  <a:srgbClr val="3366FF"/>
                </a:solidFill>
              </a:rPr>
              <a:t> cluster</a:t>
            </a:r>
          </a:p>
          <a:p>
            <a:r>
              <a:rPr lang="en-US" dirty="0" smtClean="0"/>
              <a:t>Lower final </a:t>
            </a:r>
            <a:r>
              <a:rPr lang="en-US" dirty="0"/>
              <a:t>clad temperatures</a:t>
            </a:r>
          </a:p>
          <a:p>
            <a:r>
              <a:rPr lang="en-US" dirty="0" smtClean="0"/>
              <a:t>Extreme values for LOCA size</a:t>
            </a:r>
          </a:p>
          <a:p>
            <a:r>
              <a:rPr lang="en-US" dirty="0" smtClean="0"/>
              <a:t>High value of LOCA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Picture 8" descr="Macintosh HD:Users:mandd:projects:my_stuff:time_series:SFP:1-histPlot1_1_lin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16" y="811847"/>
            <a:ext cx="4023084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1-histMaxTemp_1_1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840480"/>
            <a:ext cx="4023360" cy="3017520"/>
          </a:xfrm>
          <a:prstGeom prst="rect">
            <a:avLst/>
          </a:prstGeom>
        </p:spPr>
      </p:pic>
      <p:pic>
        <p:nvPicPr>
          <p:cNvPr id="12" name="Picture 11" descr="1-scatter1_14_scatt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t="13069" r="7929" b="8648"/>
          <a:stretch/>
        </p:blipFill>
        <p:spPr>
          <a:xfrm>
            <a:off x="707821" y="3596640"/>
            <a:ext cx="3749465" cy="3017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918060">
            <a:off x="847208" y="6373184"/>
            <a:ext cx="115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LOCA size</a:t>
            </a:r>
            <a:endParaRPr lang="en-US" sz="16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 rot="19185636">
            <a:off x="3143368" y="5976365"/>
            <a:ext cx="1598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Operator action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963513" y="4566152"/>
            <a:ext cx="1176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LOCA time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5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ular Callout 32"/>
          <p:cNvSpPr/>
          <p:nvPr/>
        </p:nvSpPr>
        <p:spPr bwMode="auto">
          <a:xfrm>
            <a:off x="1505171" y="5382767"/>
            <a:ext cx="1559410" cy="1170433"/>
          </a:xfrm>
          <a:prstGeom prst="wedgeRectCallout">
            <a:avLst>
              <a:gd name="adj1" fmla="val 128949"/>
              <a:gd name="adj2" fmla="val -5598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ular Callout 28"/>
          <p:cNvSpPr/>
          <p:nvPr/>
        </p:nvSpPr>
        <p:spPr bwMode="auto">
          <a:xfrm>
            <a:off x="5279402" y="1120121"/>
            <a:ext cx="1559410" cy="1169638"/>
          </a:xfrm>
          <a:prstGeom prst="wedgeRectCallout">
            <a:avLst>
              <a:gd name="adj1" fmla="val -65404"/>
              <a:gd name="adj2" fmla="val 780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" name="Picture 17" descr="Macintosh HD:Users:mandd:projects:my_stuff:time_series:SFP:1-histPlot1_2_lin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559" y="3891884"/>
            <a:ext cx="1563624" cy="1170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691516" y="112012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Load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1516" y="3546436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(1)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543303" y="1613486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03189" y="454241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Clustering (2)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2718420">
            <a:off x="4380667" y="501468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8865287">
            <a:off x="7129238" y="501445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 descr="Macintosh HD:Users:mandd:projects:my_stuff:time_series:SFP:1-plot_httemp_006000612_line.png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02" y="1120121"/>
            <a:ext cx="1559410" cy="116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acintosh HD:Users:mandd:projects:my_stuff:time_series:SFP:1-histPlot1_lin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2" y="2389814"/>
            <a:ext cx="1563624" cy="117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Macintosh HD:Users:mandd:projects:my_stuff:time_series:SFP:1-histPlot2_lin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13" y="2519604"/>
            <a:ext cx="1563624" cy="117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acintosh HD:Users:mandd:projects:my_stuff:time_series:SFP:1-histPlot1_1_lin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9" y="5401534"/>
            <a:ext cx="1539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 bwMode="auto">
          <a:xfrm>
            <a:off x="864168" y="4534832"/>
            <a:ext cx="1669364" cy="70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Input-Output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Bent-Up Arrow 20"/>
          <p:cNvSpPr/>
          <p:nvPr/>
        </p:nvSpPr>
        <p:spPr bwMode="auto">
          <a:xfrm rot="10800000">
            <a:off x="1500957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276626" y="5737656"/>
            <a:ext cx="2245896" cy="70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Input-Output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527788" y="5737656"/>
            <a:ext cx="2245896" cy="70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Input-Output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691516" y="232497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Pre-processing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Bent-Up Arrow 26"/>
          <p:cNvSpPr/>
          <p:nvPr/>
        </p:nvSpPr>
        <p:spPr bwMode="auto">
          <a:xfrm rot="10800000" flipH="1">
            <a:off x="5097838" y="3690036"/>
            <a:ext cx="1032575" cy="787063"/>
          </a:xfrm>
          <a:prstGeom prst="bentUpArrow">
            <a:avLst>
              <a:gd name="adj1" fmla="val 25000"/>
              <a:gd name="adj2" fmla="val 28096"/>
              <a:gd name="adj3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Down Arrow 27"/>
          <p:cNvSpPr/>
          <p:nvPr/>
        </p:nvSpPr>
        <p:spPr bwMode="auto">
          <a:xfrm>
            <a:off x="3543303" y="2822531"/>
            <a:ext cx="449616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6130413" y="2519603"/>
            <a:ext cx="1559410" cy="1170433"/>
          </a:xfrm>
          <a:prstGeom prst="wedgeRectCallout">
            <a:avLst>
              <a:gd name="adj1" fmla="val -56149"/>
              <a:gd name="adj2" fmla="val 7883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ectangular Callout 30"/>
          <p:cNvSpPr/>
          <p:nvPr/>
        </p:nvSpPr>
        <p:spPr bwMode="auto">
          <a:xfrm>
            <a:off x="7521674" y="3891884"/>
            <a:ext cx="1574509" cy="1170432"/>
          </a:xfrm>
          <a:prstGeom prst="wedgeRectCallout">
            <a:avLst>
              <a:gd name="adj1" fmla="val -40872"/>
              <a:gd name="adj2" fmla="val 6814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ular Callout 31"/>
          <p:cNvSpPr/>
          <p:nvPr/>
        </p:nvSpPr>
        <p:spPr bwMode="auto">
          <a:xfrm>
            <a:off x="217076" y="2389814"/>
            <a:ext cx="1559410" cy="1170433"/>
          </a:xfrm>
          <a:prstGeom prst="wedgeRectCallout">
            <a:avLst>
              <a:gd name="adj1" fmla="val 33315"/>
              <a:gd name="adj2" fmla="val 747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13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302315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 algn="just"/>
            <a:r>
              <a:rPr lang="en-US" dirty="0">
                <a:solidFill>
                  <a:srgbClr val="3366FF"/>
                </a:solidFill>
              </a:rPr>
              <a:t>P</a:t>
            </a:r>
            <a:r>
              <a:rPr lang="en-US" dirty="0" smtClean="0">
                <a:solidFill>
                  <a:srgbClr val="3366FF"/>
                </a:solidFill>
              </a:rPr>
              <a:t>artition data set given a similarity metrics (distance)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/>
              <a:t>Reduced Order </a:t>
            </a:r>
            <a:r>
              <a:rPr lang="en-US" dirty="0" smtClean="0"/>
              <a:t>Modeling</a:t>
            </a:r>
          </a:p>
          <a:p>
            <a:pPr lvl="1" algn="just"/>
            <a:r>
              <a:rPr lang="en-US" dirty="0" smtClean="0"/>
              <a:t>Create a math model that describes the data set</a:t>
            </a:r>
          </a:p>
          <a:p>
            <a:pPr lvl="1" algn="just"/>
            <a:endParaRPr lang="en-US" dirty="0"/>
          </a:p>
          <a:p>
            <a:pPr algn="just"/>
            <a:r>
              <a:rPr lang="en-US" dirty="0" smtClean="0"/>
              <a:t>Dimensionality Reduction</a:t>
            </a:r>
          </a:p>
          <a:p>
            <a:pPr lvl="1" algn="just"/>
            <a:r>
              <a:rPr lang="en-US" dirty="0"/>
              <a:t>R</a:t>
            </a:r>
            <a:r>
              <a:rPr lang="en-US" dirty="0" smtClean="0"/>
              <a:t>educe data set dimensionality</a:t>
            </a:r>
          </a:p>
          <a:p>
            <a:pPr marL="0" indent="0" algn="just">
              <a:buNone/>
            </a:pP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RAVEN Data Mining Capabilities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77307" y="5340147"/>
            <a:ext cx="496631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These capabilities can be applied to both static and time-dependent data sets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747597"/>
            <a:ext cx="5779095" cy="4755361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Static data</a:t>
            </a:r>
          </a:p>
          <a:p>
            <a:pPr lvl="1" algn="just"/>
            <a:r>
              <a:rPr lang="en-US" dirty="0" smtClean="0"/>
              <a:t>Input parameters: </a:t>
            </a:r>
            <a:r>
              <a:rPr lang="en-US" dirty="0" smtClean="0">
                <a:latin typeface="Courier New"/>
                <a:cs typeface="Courier New"/>
              </a:rPr>
              <a:t>double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 algn="just"/>
            <a:r>
              <a:rPr lang="en-US" dirty="0" smtClean="0"/>
              <a:t>E.g., friction coefficient</a:t>
            </a:r>
          </a:p>
          <a:p>
            <a:pPr lvl="1" algn="just"/>
            <a:r>
              <a:rPr lang="en-US" dirty="0" smtClean="0"/>
              <a:t>Output </a:t>
            </a:r>
            <a:r>
              <a:rPr lang="en-US" dirty="0"/>
              <a:t>parameters: </a:t>
            </a:r>
            <a:r>
              <a:rPr lang="en-US" dirty="0">
                <a:latin typeface="Courier New"/>
                <a:cs typeface="Courier New"/>
              </a:rPr>
              <a:t>double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endParaRPr lang="en-US" dirty="0" smtClean="0">
              <a:latin typeface="Courier New"/>
              <a:cs typeface="Courier New"/>
            </a:endParaRPr>
          </a:p>
          <a:p>
            <a:pPr lvl="2" algn="just"/>
            <a:r>
              <a:rPr lang="en-US" dirty="0" smtClean="0"/>
              <a:t>E.g., max clad temperature</a:t>
            </a:r>
          </a:p>
          <a:p>
            <a:pPr lvl="2" algn="just"/>
            <a:endParaRPr lang="en-US" dirty="0"/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Algorithms available include</a:t>
            </a:r>
          </a:p>
          <a:p>
            <a:pPr lvl="1" algn="just"/>
            <a:r>
              <a:rPr lang="en-US" dirty="0" smtClean="0"/>
              <a:t>Hierarchical</a:t>
            </a:r>
          </a:p>
          <a:p>
            <a:pPr lvl="1" algn="just"/>
            <a:r>
              <a:rPr lang="en-US" dirty="0" smtClean="0"/>
              <a:t>Mean-Shift</a:t>
            </a:r>
          </a:p>
          <a:p>
            <a:pPr lvl="1" algn="just"/>
            <a:r>
              <a:rPr lang="en-US" dirty="0" smtClean="0"/>
              <a:t>K-Means</a:t>
            </a:r>
          </a:p>
          <a:p>
            <a:pPr lvl="1" algn="just"/>
            <a:endParaRPr lang="en-US" dirty="0"/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Applications</a:t>
            </a:r>
          </a:p>
          <a:p>
            <a:pPr lvl="1" algn="just"/>
            <a:r>
              <a:rPr lang="en-US" dirty="0"/>
              <a:t>Analysis of data input-output relationship </a:t>
            </a:r>
            <a:endParaRPr lang="en-US" dirty="0" smtClean="0"/>
          </a:p>
          <a:p>
            <a:pPr lvl="1" algn="just"/>
            <a:r>
              <a:rPr lang="en-US" dirty="0"/>
              <a:t>Outlier identification </a:t>
            </a: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Clustering: Static Data</a:t>
            </a:r>
            <a:endParaRPr lang="en-US" dirty="0"/>
          </a:p>
        </p:txBody>
      </p:sp>
      <p:pic>
        <p:nvPicPr>
          <p:cNvPr id="6" name="Picture 5" descr="Macintosh HD:Users:mandd:Desktop:figure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268" y="1280352"/>
            <a:ext cx="302773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Desktop:figure_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268" y="4237442"/>
            <a:ext cx="303580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own Arrow 7"/>
          <p:cNvSpPr/>
          <p:nvPr/>
        </p:nvSpPr>
        <p:spPr bwMode="auto">
          <a:xfrm>
            <a:off x="7387025" y="365295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1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21548"/>
          <a:stretch/>
        </p:blipFill>
        <p:spPr bwMode="auto">
          <a:xfrm>
            <a:off x="5870002" y="3833575"/>
            <a:ext cx="3251903" cy="3024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5779095" cy="4755361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3366FF"/>
                </a:solidFill>
              </a:rPr>
              <a:t>Time</a:t>
            </a:r>
            <a:r>
              <a:rPr lang="en-US" dirty="0" smtClean="0">
                <a:solidFill>
                  <a:srgbClr val="3366FF"/>
                </a:solidFill>
              </a:rPr>
              <a:t>-dependent </a:t>
            </a:r>
            <a:r>
              <a:rPr lang="en-US" dirty="0">
                <a:solidFill>
                  <a:srgbClr val="3366FF"/>
                </a:solidFill>
              </a:rPr>
              <a:t>data</a:t>
            </a:r>
            <a:endParaRPr lang="en-US" dirty="0" smtClean="0">
              <a:solidFill>
                <a:srgbClr val="3366FF"/>
              </a:solidFill>
            </a:endParaRPr>
          </a:p>
          <a:p>
            <a:pPr lvl="1" algn="just"/>
            <a:r>
              <a:rPr lang="en-US" dirty="0" smtClean="0"/>
              <a:t>Input parameters: </a:t>
            </a:r>
            <a:r>
              <a:rPr lang="en-US" dirty="0" smtClean="0">
                <a:latin typeface="Courier New"/>
                <a:cs typeface="Courier New"/>
              </a:rPr>
              <a:t>double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lvl="2" algn="just"/>
            <a:r>
              <a:rPr lang="en-US" dirty="0" smtClean="0"/>
              <a:t>E.g., friction coefficient</a:t>
            </a:r>
          </a:p>
          <a:p>
            <a:pPr lvl="1" algn="just"/>
            <a:r>
              <a:rPr lang="en-US" dirty="0" smtClean="0"/>
              <a:t>Output </a:t>
            </a:r>
            <a:r>
              <a:rPr lang="en-US" dirty="0"/>
              <a:t>parameters: </a:t>
            </a:r>
            <a:r>
              <a:rPr lang="en-US" u="sng" dirty="0" smtClean="0"/>
              <a:t>array</a:t>
            </a:r>
            <a:r>
              <a:rPr lang="en-US" dirty="0" smtClean="0"/>
              <a:t> of </a:t>
            </a:r>
            <a:r>
              <a:rPr lang="en-US" dirty="0" smtClean="0">
                <a:latin typeface="Courier New"/>
                <a:cs typeface="Courier New"/>
              </a:rPr>
              <a:t>double</a:t>
            </a:r>
            <a:r>
              <a:rPr lang="en-US" dirty="0"/>
              <a:t>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endParaRPr lang="en-US" dirty="0" smtClean="0">
              <a:latin typeface="Courier New"/>
              <a:cs typeface="Courier New"/>
            </a:endParaRPr>
          </a:p>
          <a:p>
            <a:pPr lvl="2" algn="just"/>
            <a:r>
              <a:rPr lang="en-US" dirty="0" smtClean="0"/>
              <a:t>E.g., clad temperature temporal profile</a:t>
            </a:r>
          </a:p>
          <a:p>
            <a:pPr lvl="2" algn="just"/>
            <a:endParaRPr lang="en-US" dirty="0"/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Same clustering algorithms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Challenges</a:t>
            </a:r>
          </a:p>
          <a:p>
            <a:pPr lvl="1" algn="just"/>
            <a:r>
              <a:rPr lang="en-US" dirty="0" smtClean="0"/>
              <a:t>Different time lengths</a:t>
            </a:r>
          </a:p>
          <a:p>
            <a:pPr lvl="1" algn="just"/>
            <a:r>
              <a:rPr lang="en-US" dirty="0" smtClean="0"/>
              <a:t>Distance metrics</a:t>
            </a:r>
          </a:p>
          <a:p>
            <a:pPr lvl="1" algn="just"/>
            <a:r>
              <a:rPr lang="en-US" dirty="0" smtClean="0"/>
              <a:t>Sensitive to data pre-processing</a:t>
            </a:r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Clustering: Time-Dependent Data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7387025" y="3692768"/>
            <a:ext cx="548105" cy="45768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1-plot1_line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t="10359" r="5447" b="5348"/>
          <a:stretch/>
        </p:blipFill>
        <p:spPr>
          <a:xfrm>
            <a:off x="6234708" y="966400"/>
            <a:ext cx="2980817" cy="2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8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4070573" cy="377026"/>
          </a:xfrm>
        </p:spPr>
        <p:txBody>
          <a:bodyPr/>
          <a:lstStyle/>
          <a:p>
            <a:r>
              <a:rPr lang="en-US" dirty="0" smtClean="0"/>
              <a:t>Clustering in RAVEN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7427" y="2879358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" name="Can 5"/>
          <p:cNvSpPr/>
          <p:nvPr/>
        </p:nvSpPr>
        <p:spPr>
          <a:xfrm>
            <a:off x="362014" y="2980667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00684" y="3120242"/>
            <a:ext cx="452547" cy="306544"/>
          </a:xfrm>
          <a:prstGeom prst="rightArrow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33521" y="3120242"/>
            <a:ext cx="1284601" cy="3065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Pre-Processing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Bent-Up Arrow 8"/>
          <p:cNvSpPr/>
          <p:nvPr/>
        </p:nvSpPr>
        <p:spPr>
          <a:xfrm rot="5400000">
            <a:off x="2360991" y="3489438"/>
            <a:ext cx="594867" cy="609152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0" name="Bent-Up Arrow 9"/>
          <p:cNvSpPr/>
          <p:nvPr/>
        </p:nvSpPr>
        <p:spPr>
          <a:xfrm rot="16200000" flipV="1">
            <a:off x="4253669" y="566382"/>
            <a:ext cx="594867" cy="4394509"/>
          </a:xfrm>
          <a:prstGeom prst="bentUpArrow">
            <a:avLst/>
          </a:prstGeom>
          <a:solidFill>
            <a:srgbClr val="33993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   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19208" y="2414612"/>
            <a:ext cx="1335743" cy="36389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Clustering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0426" y="3287478"/>
            <a:ext cx="826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Real value</a:t>
            </a:r>
          </a:p>
          <a:p>
            <a:r>
              <a:rPr lang="en-US" sz="1000" dirty="0" smtClean="0">
                <a:latin typeface="Arial"/>
                <a:cs typeface="Arial"/>
              </a:rPr>
              <a:t>Polynomial</a:t>
            </a:r>
          </a:p>
          <a:p>
            <a:r>
              <a:rPr lang="en-US" sz="1000" dirty="0" err="1" smtClean="0">
                <a:latin typeface="Arial"/>
                <a:cs typeface="Arial"/>
              </a:rPr>
              <a:t>Hermite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err="1">
                <a:latin typeface="Arial"/>
                <a:cs typeface="Arial"/>
              </a:rPr>
              <a:t>Chebyshev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err="1" smtClean="0">
                <a:latin typeface="Arial"/>
                <a:cs typeface="Arial"/>
              </a:rPr>
              <a:t>Laguerre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smtClean="0">
                <a:latin typeface="Arial"/>
                <a:cs typeface="Arial"/>
              </a:rPr>
              <a:t>Legendre</a:t>
            </a:r>
          </a:p>
          <a:p>
            <a:r>
              <a:rPr lang="en-US" sz="1000" dirty="0" smtClean="0">
                <a:latin typeface="Arial"/>
                <a:cs typeface="Arial"/>
              </a:rPr>
              <a:t>SVD</a:t>
            </a:r>
          </a:p>
          <a:p>
            <a:r>
              <a:rPr lang="en-US" sz="1000" dirty="0" smtClean="0">
                <a:latin typeface="Arial"/>
                <a:cs typeface="Arial"/>
              </a:rPr>
              <a:t>Fourier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6433660" y="3304525"/>
            <a:ext cx="133532" cy="125359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997862" y="3755174"/>
            <a:ext cx="1335743" cy="3763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Data Representation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427" y="3732505"/>
            <a:ext cx="95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Raw data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18123" y="3755174"/>
            <a:ext cx="1112501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Re-Sampling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227647" y="3790363"/>
            <a:ext cx="680931" cy="30654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19208" y="4714903"/>
            <a:ext cx="1326857" cy="37633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Distance Matrix 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Bent-Up Arrow 18"/>
          <p:cNvSpPr/>
          <p:nvPr/>
        </p:nvSpPr>
        <p:spPr>
          <a:xfrm rot="5400000">
            <a:off x="4974881" y="3351340"/>
            <a:ext cx="1094250" cy="2432461"/>
          </a:xfrm>
          <a:prstGeom prst="bentUpArrow">
            <a:avLst>
              <a:gd name="adj1" fmla="val 16136"/>
              <a:gd name="adj2" fmla="val 15282"/>
              <a:gd name="adj3" fmla="val 1970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3382" y="3937832"/>
            <a:ext cx="164592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521891" y="5498956"/>
            <a:ext cx="1426912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Time-Dependent Metrics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2886" y="4674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8246120" y="4674169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2 23"/>
          <p:cNvSpPr/>
          <p:nvPr/>
        </p:nvSpPr>
        <p:spPr>
          <a:xfrm flipH="1">
            <a:off x="998178" y="2208879"/>
            <a:ext cx="985763" cy="257325"/>
          </a:xfrm>
          <a:prstGeom prst="borderCallout2">
            <a:avLst/>
          </a:prstGeom>
          <a:solidFill>
            <a:srgbClr val="008000">
              <a:alpha val="3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Static data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559063" y="4249805"/>
            <a:ext cx="1424877" cy="361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9809"/>
              <a:gd name="adj6" fmla="val -31322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-dependent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5994" y="2167473"/>
            <a:ext cx="864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K-Means</a:t>
            </a:r>
          </a:p>
          <a:p>
            <a:r>
              <a:rPr lang="en-US" sz="1000" dirty="0" smtClean="0">
                <a:latin typeface="Arial"/>
                <a:cs typeface="Arial"/>
              </a:rPr>
              <a:t>Mean-Shift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  <a:p>
            <a:r>
              <a:rPr lang="en-US" sz="1000" dirty="0" smtClean="0">
                <a:latin typeface="Arial"/>
                <a:cs typeface="Arial"/>
              </a:rPr>
              <a:t>…</a:t>
            </a:r>
          </a:p>
        </p:txBody>
      </p:sp>
      <p:sp>
        <p:nvSpPr>
          <p:cNvPr id="27" name="Left Brace 26"/>
          <p:cNvSpPr/>
          <p:nvPr/>
        </p:nvSpPr>
        <p:spPr>
          <a:xfrm>
            <a:off x="8255006" y="2167473"/>
            <a:ext cx="133532" cy="876940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26186" y="5486720"/>
            <a:ext cx="797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Arial"/>
                <a:cs typeface="Arial"/>
              </a:rPr>
              <a:t>Minkowski</a:t>
            </a:r>
            <a:endParaRPr lang="en-US" sz="1000" dirty="0" smtClean="0">
              <a:latin typeface="Arial"/>
              <a:cs typeface="Arial"/>
            </a:endParaRPr>
          </a:p>
          <a:p>
            <a:pPr algn="r"/>
            <a:r>
              <a:rPr lang="en-US" sz="1000" dirty="0" smtClean="0">
                <a:latin typeface="Arial"/>
                <a:cs typeface="Arial"/>
              </a:rPr>
              <a:t>DTW</a:t>
            </a:r>
          </a:p>
          <a:p>
            <a:pPr algn="r"/>
            <a:r>
              <a:rPr lang="en-US" sz="1000" dirty="0" smtClean="0">
                <a:latin typeface="Arial"/>
                <a:cs typeface="Arial"/>
              </a:rPr>
              <a:t>custom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5323563" y="5486720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6200000">
            <a:off x="5092792" y="2997250"/>
            <a:ext cx="1089157" cy="30654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rgbClr val="339933"/>
              </a:gs>
              <a:gs pos="38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 rot="5400000">
            <a:off x="5591453" y="2442939"/>
            <a:ext cx="91834" cy="38735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819208" y="1733732"/>
            <a:ext cx="1326857" cy="37633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Distance Matrix 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31046" y="1131133"/>
            <a:ext cx="1165988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Static Metrics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12886" y="1725193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8246120" y="1725194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689131" y="978603"/>
            <a:ext cx="911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+mj-lt"/>
                <a:cs typeface="Arial"/>
              </a:rPr>
              <a:t>Minkowski</a:t>
            </a:r>
            <a:endParaRPr lang="en-US" sz="1000" dirty="0" smtClean="0">
              <a:latin typeface="+mj-lt"/>
              <a:cs typeface="Arial"/>
            </a:endParaRPr>
          </a:p>
          <a:p>
            <a:pPr algn="r"/>
            <a:r>
              <a:rPr lang="en-US" sz="1000" dirty="0" err="1">
                <a:latin typeface="+mj-lt"/>
              </a:rPr>
              <a:t>Mahalanobis</a:t>
            </a:r>
            <a:r>
              <a:rPr lang="en-US" sz="1000" dirty="0">
                <a:latin typeface="+mj-lt"/>
              </a:rPr>
              <a:t> </a:t>
            </a:r>
            <a:endParaRPr lang="en-US" sz="1000" dirty="0" smtClean="0">
              <a:latin typeface="+mj-lt"/>
            </a:endParaRPr>
          </a:p>
          <a:p>
            <a:pPr algn="r"/>
            <a:r>
              <a:rPr lang="en-US" sz="1000" dirty="0" smtClean="0">
                <a:latin typeface="+mj-lt"/>
                <a:cs typeface="Arial"/>
              </a:rPr>
              <a:t>custom</a:t>
            </a:r>
          </a:p>
          <a:p>
            <a:pPr algn="r"/>
            <a:r>
              <a:rPr lang="en-US" sz="1000" dirty="0" smtClean="0">
                <a:latin typeface="+mj-lt"/>
                <a:cs typeface="Arial"/>
              </a:rPr>
              <a:t>…</a:t>
            </a:r>
          </a:p>
        </p:txBody>
      </p:sp>
      <p:sp>
        <p:nvSpPr>
          <p:cNvPr id="38" name="Left Brace 37"/>
          <p:cNvSpPr/>
          <p:nvPr/>
        </p:nvSpPr>
        <p:spPr>
          <a:xfrm flipH="1">
            <a:off x="5600972" y="978604"/>
            <a:ext cx="133532" cy="707885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Bent-Up Arrow 38"/>
          <p:cNvSpPr/>
          <p:nvPr/>
        </p:nvSpPr>
        <p:spPr>
          <a:xfrm rot="16200000" flipV="1">
            <a:off x="4628928" y="434923"/>
            <a:ext cx="742125" cy="3476495"/>
          </a:xfrm>
          <a:prstGeom prst="bentUpArrow">
            <a:avLst>
              <a:gd name="adj1" fmla="val 24340"/>
              <a:gd name="adj2" fmla="val 19149"/>
              <a:gd name="adj3" fmla="val 17773"/>
            </a:avLst>
          </a:prstGeom>
          <a:solidFill>
            <a:srgbClr val="33993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       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70513" y="2229176"/>
            <a:ext cx="161662" cy="38735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ent-Up Arrow 41"/>
          <p:cNvSpPr/>
          <p:nvPr/>
        </p:nvSpPr>
        <p:spPr>
          <a:xfrm rot="5400000">
            <a:off x="4785656" y="4559174"/>
            <a:ext cx="1464706" cy="2424739"/>
          </a:xfrm>
          <a:prstGeom prst="bentUpArrow">
            <a:avLst>
              <a:gd name="adj1" fmla="val 11800"/>
              <a:gd name="adj2" fmla="val 10029"/>
              <a:gd name="adj3" fmla="val 11536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008000"/>
              </a:gs>
              <a:gs pos="7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12189" y="4727346"/>
            <a:ext cx="164592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806702" y="6143091"/>
            <a:ext cx="1335743" cy="36389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Time step based Clustering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43488" y="5895952"/>
            <a:ext cx="864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K-Means</a:t>
            </a:r>
          </a:p>
          <a:p>
            <a:r>
              <a:rPr lang="en-US" sz="1000" dirty="0" smtClean="0">
                <a:latin typeface="Arial"/>
                <a:cs typeface="Arial"/>
              </a:rPr>
              <a:t>Mean-Shift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  <a:p>
            <a:r>
              <a:rPr lang="en-US" sz="1000" dirty="0" smtClean="0">
                <a:latin typeface="Arial"/>
                <a:cs typeface="Arial"/>
              </a:rPr>
              <a:t>…</a:t>
            </a:r>
          </a:p>
        </p:txBody>
      </p:sp>
      <p:sp>
        <p:nvSpPr>
          <p:cNvPr id="46" name="Left Brace 45"/>
          <p:cNvSpPr/>
          <p:nvPr/>
        </p:nvSpPr>
        <p:spPr>
          <a:xfrm>
            <a:off x="8242500" y="5895952"/>
            <a:ext cx="133532" cy="876940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>
            <a:stCxn id="34" idx="3"/>
            <a:endCxn id="32" idx="0"/>
          </p:cNvCxnSpPr>
          <p:nvPr/>
        </p:nvCxnSpPr>
        <p:spPr bwMode="auto">
          <a:xfrm>
            <a:off x="6997034" y="1319300"/>
            <a:ext cx="485603" cy="41443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Elbow Connector 50"/>
          <p:cNvCxnSpPr>
            <a:stCxn id="21" idx="3"/>
            <a:endCxn id="18" idx="2"/>
          </p:cNvCxnSpPr>
          <p:nvPr/>
        </p:nvCxnSpPr>
        <p:spPr bwMode="auto">
          <a:xfrm flipV="1">
            <a:off x="6948803" y="5091236"/>
            <a:ext cx="533834" cy="595887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80609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468018" y="5461859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" name="Can 5"/>
          <p:cNvSpPr/>
          <p:nvPr/>
        </p:nvSpPr>
        <p:spPr>
          <a:xfrm>
            <a:off x="722605" y="5563168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94112" y="5702743"/>
            <a:ext cx="1284601" cy="3065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Pre-Processing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Bent-Up Arrow 9"/>
          <p:cNvSpPr/>
          <p:nvPr/>
        </p:nvSpPr>
        <p:spPr>
          <a:xfrm rot="16200000" flipV="1">
            <a:off x="4062618" y="3722497"/>
            <a:ext cx="594867" cy="3247277"/>
          </a:xfrm>
          <a:prstGeom prst="bentUpArrow">
            <a:avLst/>
          </a:prstGeom>
          <a:solidFill>
            <a:srgbClr val="33993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   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54543" y="4997113"/>
            <a:ext cx="1335743" cy="36389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Clustering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018" y="6315006"/>
            <a:ext cx="95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Raw data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4" name="Line Callout 2 23"/>
          <p:cNvSpPr/>
          <p:nvPr/>
        </p:nvSpPr>
        <p:spPr>
          <a:xfrm flipH="1">
            <a:off x="1358769" y="4791380"/>
            <a:ext cx="985763" cy="257325"/>
          </a:xfrm>
          <a:prstGeom prst="borderCallout2">
            <a:avLst/>
          </a:prstGeom>
          <a:solidFill>
            <a:srgbClr val="008000">
              <a:alpha val="3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Static data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1329" y="4749974"/>
            <a:ext cx="864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K-Means</a:t>
            </a:r>
          </a:p>
          <a:p>
            <a:r>
              <a:rPr lang="en-US" sz="1000" dirty="0" smtClean="0">
                <a:latin typeface="Arial"/>
                <a:cs typeface="Arial"/>
              </a:rPr>
              <a:t>Mean-Shift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  <a:p>
            <a:r>
              <a:rPr lang="en-US" sz="1000" dirty="0" smtClean="0">
                <a:latin typeface="Arial"/>
                <a:cs typeface="Arial"/>
              </a:rPr>
              <a:t>…</a:t>
            </a:r>
          </a:p>
        </p:txBody>
      </p:sp>
      <p:sp>
        <p:nvSpPr>
          <p:cNvPr id="27" name="Left Brace 26"/>
          <p:cNvSpPr/>
          <p:nvPr/>
        </p:nvSpPr>
        <p:spPr>
          <a:xfrm>
            <a:off x="7490341" y="4749974"/>
            <a:ext cx="133532" cy="876940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826788" y="5025440"/>
            <a:ext cx="91834" cy="38735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054543" y="4316233"/>
            <a:ext cx="1326857" cy="37633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Distance Matrix 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48221" y="4307694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7481455" y="4307695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Bent-Up Arrow 38"/>
          <p:cNvSpPr/>
          <p:nvPr/>
        </p:nvSpPr>
        <p:spPr>
          <a:xfrm rot="16200000" flipV="1">
            <a:off x="4363977" y="3517138"/>
            <a:ext cx="742125" cy="2477063"/>
          </a:xfrm>
          <a:prstGeom prst="bentUpArrow">
            <a:avLst>
              <a:gd name="adj1" fmla="val 24340"/>
              <a:gd name="adj2" fmla="val 19149"/>
              <a:gd name="adj3" fmla="val 17773"/>
            </a:avLst>
          </a:prstGeom>
          <a:solidFill>
            <a:srgbClr val="33993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       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6252" y="4829614"/>
            <a:ext cx="161662" cy="387350"/>
          </a:xfrm>
          <a:prstGeom prst="rect">
            <a:avLst/>
          </a:prstGeom>
          <a:solidFill>
            <a:srgbClr val="3399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977519" y="3713850"/>
            <a:ext cx="1165988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Static Metrics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35604" y="3561320"/>
            <a:ext cx="911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+mj-lt"/>
                <a:cs typeface="Arial"/>
              </a:rPr>
              <a:t>Minkowski</a:t>
            </a:r>
            <a:endParaRPr lang="en-US" sz="1000" dirty="0" smtClean="0">
              <a:latin typeface="+mj-lt"/>
              <a:cs typeface="Arial"/>
            </a:endParaRPr>
          </a:p>
          <a:p>
            <a:pPr algn="r"/>
            <a:r>
              <a:rPr lang="en-US" sz="1000" dirty="0" err="1">
                <a:latin typeface="+mj-lt"/>
              </a:rPr>
              <a:t>Mahalanobis</a:t>
            </a:r>
            <a:r>
              <a:rPr lang="en-US" sz="1000" dirty="0">
                <a:latin typeface="+mj-lt"/>
              </a:rPr>
              <a:t> </a:t>
            </a:r>
            <a:endParaRPr lang="en-US" sz="1000" dirty="0" smtClean="0">
              <a:latin typeface="+mj-lt"/>
            </a:endParaRPr>
          </a:p>
          <a:p>
            <a:pPr algn="r"/>
            <a:r>
              <a:rPr lang="en-US" sz="1000" dirty="0" smtClean="0">
                <a:latin typeface="+mj-lt"/>
                <a:cs typeface="Arial"/>
              </a:rPr>
              <a:t>custom</a:t>
            </a:r>
          </a:p>
          <a:p>
            <a:pPr algn="r"/>
            <a:r>
              <a:rPr lang="en-US" sz="1000" dirty="0" smtClean="0">
                <a:latin typeface="+mj-lt"/>
                <a:cs typeface="Arial"/>
              </a:rPr>
              <a:t>…</a:t>
            </a:r>
          </a:p>
        </p:txBody>
      </p:sp>
      <p:sp>
        <p:nvSpPr>
          <p:cNvPr id="49" name="Left Brace 48"/>
          <p:cNvSpPr/>
          <p:nvPr/>
        </p:nvSpPr>
        <p:spPr>
          <a:xfrm flipH="1">
            <a:off x="4747445" y="3561321"/>
            <a:ext cx="133532" cy="707885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5763795" cy="377026"/>
          </a:xfrm>
        </p:spPr>
        <p:txBody>
          <a:bodyPr/>
          <a:lstStyle/>
          <a:p>
            <a:r>
              <a:rPr lang="en-US" dirty="0" smtClean="0"/>
              <a:t>Clustering in RAVEN: Static Data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1549839" y="5702743"/>
            <a:ext cx="452547" cy="306544"/>
          </a:xfrm>
          <a:prstGeom prst="rightArrow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Elbow Connector 53"/>
          <p:cNvCxnSpPr>
            <a:stCxn id="47" idx="3"/>
            <a:endCxn id="32" idx="0"/>
          </p:cNvCxnSpPr>
          <p:nvPr/>
        </p:nvCxnSpPr>
        <p:spPr bwMode="auto">
          <a:xfrm>
            <a:off x="6143507" y="3902017"/>
            <a:ext cx="574465" cy="41421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446727" y="1811847"/>
            <a:ext cx="7034728" cy="2154370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Distance Matrix </a:t>
            </a:r>
            <a:r>
              <a:rPr lang="en-US" dirty="0" smtClean="0">
                <a:solidFill>
                  <a:srgbClr val="3366FF"/>
                </a:solidFill>
              </a:rPr>
              <a:t>Clustering</a:t>
            </a:r>
            <a:endParaRPr lang="en-US" dirty="0" smtClean="0">
              <a:solidFill>
                <a:srgbClr val="3366FF"/>
              </a:solidFill>
            </a:endParaRPr>
          </a:p>
          <a:p>
            <a:pPr lvl="1" algn="just"/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data points</a:t>
            </a:r>
          </a:p>
          <a:p>
            <a:pPr lvl="1" algn="just"/>
            <a:r>
              <a:rPr lang="en-US" dirty="0" smtClean="0"/>
              <a:t>Clustering input is a </a:t>
            </a:r>
            <a:r>
              <a:rPr lang="en-US" i="1" dirty="0" err="1" smtClean="0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N</a:t>
            </a:r>
            <a:r>
              <a:rPr lang="en-US" dirty="0" smtClean="0"/>
              <a:t> dimensional matrix</a:t>
            </a:r>
          </a:p>
          <a:p>
            <a:pPr lvl="1" algn="just"/>
            <a:r>
              <a:rPr lang="en-US" dirty="0" smtClean="0"/>
              <a:t>           is the distance between the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data points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838339"/>
              </p:ext>
            </p:extLst>
          </p:nvPr>
        </p:nvGraphicFramePr>
        <p:xfrm>
          <a:off x="6143507" y="2380848"/>
          <a:ext cx="1499279" cy="40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3" imgW="749300" imgH="203200" progId="Equation.3">
                  <p:embed/>
                </p:oleObj>
              </mc:Choice>
              <mc:Fallback>
                <p:oleObj name="Equation" r:id="rId3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3507" y="2380848"/>
                        <a:ext cx="1499279" cy="40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651750"/>
              </p:ext>
            </p:extLst>
          </p:nvPr>
        </p:nvGraphicFramePr>
        <p:xfrm>
          <a:off x="1077092" y="2701536"/>
          <a:ext cx="78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5" imgW="393700" imgH="203200" progId="Equation.3">
                  <p:embed/>
                </p:oleObj>
              </mc:Choice>
              <mc:Fallback>
                <p:oleObj name="Equation" r:id="rId5" imgW="393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7092" y="2701536"/>
                        <a:ext cx="787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64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07427" y="4768858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" name="Can 5"/>
          <p:cNvSpPr/>
          <p:nvPr/>
        </p:nvSpPr>
        <p:spPr>
          <a:xfrm>
            <a:off x="362014" y="4870167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33521" y="5009742"/>
            <a:ext cx="1284601" cy="3065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Pre-Processing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Bent-Up Arrow 8"/>
          <p:cNvSpPr/>
          <p:nvPr/>
        </p:nvSpPr>
        <p:spPr>
          <a:xfrm rot="5400000">
            <a:off x="2360991" y="5378938"/>
            <a:ext cx="594867" cy="609152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19208" y="4304112"/>
            <a:ext cx="1335743" cy="36389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Clustering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0426" y="5176978"/>
            <a:ext cx="826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Real value</a:t>
            </a:r>
          </a:p>
          <a:p>
            <a:r>
              <a:rPr lang="en-US" sz="1000" dirty="0" smtClean="0">
                <a:latin typeface="Arial"/>
                <a:cs typeface="Arial"/>
              </a:rPr>
              <a:t>Polynomial</a:t>
            </a:r>
          </a:p>
          <a:p>
            <a:r>
              <a:rPr lang="en-US" sz="1000" dirty="0" err="1" smtClean="0">
                <a:latin typeface="Arial"/>
                <a:cs typeface="Arial"/>
              </a:rPr>
              <a:t>Hermite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err="1">
                <a:latin typeface="Arial"/>
                <a:cs typeface="Arial"/>
              </a:rPr>
              <a:t>Chebyshev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err="1" smtClean="0">
                <a:latin typeface="Arial"/>
                <a:cs typeface="Arial"/>
              </a:rPr>
              <a:t>Laguerre</a:t>
            </a:r>
            <a:endParaRPr lang="en-US" sz="1000" dirty="0" smtClean="0">
              <a:latin typeface="Arial"/>
              <a:cs typeface="Arial"/>
            </a:endParaRPr>
          </a:p>
          <a:p>
            <a:r>
              <a:rPr lang="en-US" sz="1000" dirty="0" smtClean="0">
                <a:latin typeface="Arial"/>
                <a:cs typeface="Arial"/>
              </a:rPr>
              <a:t>Legendre</a:t>
            </a:r>
          </a:p>
          <a:p>
            <a:r>
              <a:rPr lang="en-US" sz="1000" dirty="0" smtClean="0">
                <a:latin typeface="Arial"/>
                <a:cs typeface="Arial"/>
              </a:rPr>
              <a:t>SVD</a:t>
            </a:r>
          </a:p>
          <a:p>
            <a:r>
              <a:rPr lang="en-US" sz="1000" dirty="0" smtClean="0">
                <a:latin typeface="Arial"/>
                <a:cs typeface="Arial"/>
              </a:rPr>
              <a:t>Fourier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6433660" y="5194025"/>
            <a:ext cx="133532" cy="125359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997862" y="5644674"/>
            <a:ext cx="1335743" cy="3763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Data Representation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427" y="5622005"/>
            <a:ext cx="95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Raw data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18123" y="5644674"/>
            <a:ext cx="1112501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Re-Sampling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227647" y="5679863"/>
            <a:ext cx="680931" cy="30654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24" name="Line Callout 2 23"/>
          <p:cNvSpPr/>
          <p:nvPr/>
        </p:nvSpPr>
        <p:spPr>
          <a:xfrm flipH="1">
            <a:off x="4415696" y="4083892"/>
            <a:ext cx="985763" cy="257325"/>
          </a:xfrm>
          <a:prstGeom prst="borderCallout2">
            <a:avLst/>
          </a:prstGeom>
          <a:solidFill>
            <a:srgbClr val="008000">
              <a:alpha val="3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Static data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559063" y="6139305"/>
            <a:ext cx="1424877" cy="361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9809"/>
              <a:gd name="adj6" fmla="val -31322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-dependent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5994" y="4056973"/>
            <a:ext cx="8643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K-Means</a:t>
            </a:r>
          </a:p>
          <a:p>
            <a:r>
              <a:rPr lang="en-US" sz="1000" dirty="0" smtClean="0">
                <a:latin typeface="Arial"/>
                <a:cs typeface="Arial"/>
              </a:rPr>
              <a:t>Mean-Shift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  <a:p>
            <a:r>
              <a:rPr lang="en-US" sz="1000" dirty="0" smtClean="0">
                <a:latin typeface="Arial"/>
                <a:cs typeface="Arial"/>
              </a:rPr>
              <a:t>…</a:t>
            </a:r>
          </a:p>
        </p:txBody>
      </p:sp>
      <p:sp>
        <p:nvSpPr>
          <p:cNvPr id="27" name="Left Brace 26"/>
          <p:cNvSpPr/>
          <p:nvPr/>
        </p:nvSpPr>
        <p:spPr>
          <a:xfrm>
            <a:off x="8255006" y="4056973"/>
            <a:ext cx="133532" cy="876940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030519" cy="377026"/>
          </a:xfrm>
        </p:spPr>
        <p:txBody>
          <a:bodyPr/>
          <a:lstStyle/>
          <a:p>
            <a:r>
              <a:rPr lang="en-US" dirty="0" smtClean="0"/>
              <a:t>Clustering in RAVEN: Time-Dependent Data (1)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>
            <a:off x="1200684" y="5009742"/>
            <a:ext cx="452547" cy="306544"/>
          </a:xfrm>
          <a:prstGeom prst="rightArrow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55612" y="1635597"/>
            <a:ext cx="8393747" cy="1646083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Objective: </a:t>
            </a:r>
            <a:r>
              <a:rPr lang="en-US" dirty="0" smtClean="0"/>
              <a:t>employ algorithms </a:t>
            </a:r>
            <a:r>
              <a:rPr lang="en-US" dirty="0" smtClean="0"/>
              <a:t>already available in RAVEN</a:t>
            </a:r>
            <a:endParaRPr lang="en-US" dirty="0" smtClean="0"/>
          </a:p>
          <a:p>
            <a:pPr algn="just"/>
            <a:r>
              <a:rPr lang="en-US" dirty="0" smtClean="0">
                <a:solidFill>
                  <a:srgbClr val="3366FF"/>
                </a:solidFill>
              </a:rPr>
              <a:t>Convert </a:t>
            </a:r>
            <a:r>
              <a:rPr lang="en-US" dirty="0" smtClean="0">
                <a:solidFill>
                  <a:srgbClr val="3366FF"/>
                </a:solidFill>
              </a:rPr>
              <a:t>time-dependent data into static </a:t>
            </a:r>
            <a:r>
              <a:rPr lang="en-US" dirty="0" smtClean="0">
                <a:solidFill>
                  <a:srgbClr val="3366FF"/>
                </a:solidFill>
              </a:rPr>
              <a:t>data </a:t>
            </a:r>
            <a:r>
              <a:rPr lang="en-US" dirty="0" smtClean="0"/>
              <a:t>(</a:t>
            </a:r>
            <a:r>
              <a:rPr lang="en-US" i="1" dirty="0" smtClean="0"/>
              <a:t>D</a:t>
            </a:r>
            <a:r>
              <a:rPr lang="en-US" dirty="0" smtClean="0"/>
              <a:t>-dimensional vector)</a:t>
            </a:r>
          </a:p>
          <a:p>
            <a:pPr lvl="1" algn="just"/>
            <a:r>
              <a:rPr lang="en-US" dirty="0"/>
              <a:t>Time series is approximated by a series of basis functions </a:t>
            </a:r>
            <a:endParaRPr lang="en-US" dirty="0" smtClean="0"/>
          </a:p>
          <a:p>
            <a:pPr lvl="1" algn="just">
              <a:lnSpc>
                <a:spcPct val="120000"/>
              </a:lnSpc>
            </a:pPr>
            <a:endParaRPr lang="en-US" dirty="0"/>
          </a:p>
          <a:p>
            <a:pPr lvl="1" algn="just">
              <a:lnSpc>
                <a:spcPct val="120000"/>
              </a:lnSpc>
            </a:pPr>
            <a:endParaRPr lang="en-US" dirty="0"/>
          </a:p>
          <a:p>
            <a:pPr lvl="1" algn="just"/>
            <a:r>
              <a:rPr lang="en-US" dirty="0"/>
              <a:t>C</a:t>
            </a:r>
            <a:r>
              <a:rPr lang="en-US" dirty="0" smtClean="0"/>
              <a:t>oefficients </a:t>
            </a:r>
            <a:r>
              <a:rPr lang="en-US" i="1" dirty="0"/>
              <a:t>c</a:t>
            </a:r>
            <a:r>
              <a:rPr lang="en-US" i="1" baseline="-25000" dirty="0"/>
              <a:t>d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retained as representatives for the time series</a:t>
            </a:r>
          </a:p>
        </p:txBody>
      </p:sp>
      <p:sp>
        <p:nvSpPr>
          <p:cNvPr id="42" name="Bent-Up Arrow 41"/>
          <p:cNvSpPr/>
          <p:nvPr/>
        </p:nvSpPr>
        <p:spPr>
          <a:xfrm rot="16200000" flipV="1">
            <a:off x="5512942" y="4357167"/>
            <a:ext cx="1276064" cy="1218243"/>
          </a:xfrm>
          <a:prstGeom prst="bentUpArrow">
            <a:avLst>
              <a:gd name="adj1" fmla="val 15511"/>
              <a:gd name="adj2" fmla="val 14338"/>
              <a:gd name="adj3" fmla="val 17102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39933"/>
              </a:gs>
              <a:gs pos="34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47052"/>
              </p:ext>
            </p:extLst>
          </p:nvPr>
        </p:nvGraphicFramePr>
        <p:xfrm>
          <a:off x="3271519" y="2608061"/>
          <a:ext cx="1637059" cy="77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965200" imgH="457200" progId="Equation.3">
                  <p:embed/>
                </p:oleObj>
              </mc:Choice>
              <mc:Fallback>
                <p:oleObj name="Equation" r:id="rId3" imgW="965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1519" y="2608061"/>
                        <a:ext cx="1637059" cy="77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3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412300" y="4030193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" name="Can 5"/>
          <p:cNvSpPr/>
          <p:nvPr/>
        </p:nvSpPr>
        <p:spPr>
          <a:xfrm>
            <a:off x="666887" y="4131502"/>
            <a:ext cx="697387" cy="71443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38394" y="4271077"/>
            <a:ext cx="1284601" cy="30654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Pre-Processing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Bent-Up Arrow 8"/>
          <p:cNvSpPr/>
          <p:nvPr/>
        </p:nvSpPr>
        <p:spPr>
          <a:xfrm rot="5400000">
            <a:off x="2626788" y="4640273"/>
            <a:ext cx="594867" cy="609152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300" y="4883340"/>
            <a:ext cx="95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Raw data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83920" y="4906009"/>
            <a:ext cx="1112501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Re-Sampling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422168" y="5532185"/>
            <a:ext cx="1326857" cy="37633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Distance Matrix 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lustering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Bent-Up Arrow 18"/>
          <p:cNvSpPr/>
          <p:nvPr/>
        </p:nvSpPr>
        <p:spPr>
          <a:xfrm rot="5400000">
            <a:off x="5053586" y="4590123"/>
            <a:ext cx="850630" cy="1736504"/>
          </a:xfrm>
          <a:prstGeom prst="bentUpArrow">
            <a:avLst>
              <a:gd name="adj1" fmla="val 20839"/>
              <a:gd name="adj2" fmla="val 16752"/>
              <a:gd name="adj3" fmla="val 1970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24851" y="6316238"/>
            <a:ext cx="1426912" cy="37633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/>
                <a:cs typeface="Arial"/>
              </a:rPr>
              <a:t>Time-Dependent Metrics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5846" y="5491450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Hierarchical</a:t>
            </a:r>
          </a:p>
          <a:p>
            <a:r>
              <a:rPr lang="en-US" sz="1000" dirty="0" smtClean="0">
                <a:latin typeface="Arial"/>
                <a:cs typeface="Arial"/>
              </a:rPr>
              <a:t>DBSCAN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849080" y="5491451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2 24"/>
          <p:cNvSpPr/>
          <p:nvPr/>
        </p:nvSpPr>
        <p:spPr>
          <a:xfrm flipH="1">
            <a:off x="824860" y="5400640"/>
            <a:ext cx="1424877" cy="361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9809"/>
              <a:gd name="adj6" fmla="val -31322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-dependent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ata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29146" y="6304002"/>
            <a:ext cx="797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Arial"/>
                <a:cs typeface="Arial"/>
              </a:rPr>
              <a:t>Minkowski</a:t>
            </a:r>
            <a:endParaRPr lang="en-US" sz="1000" dirty="0" smtClean="0">
              <a:latin typeface="Arial"/>
              <a:cs typeface="Arial"/>
            </a:endParaRPr>
          </a:p>
          <a:p>
            <a:pPr algn="r"/>
            <a:r>
              <a:rPr lang="en-US" sz="1000" dirty="0" smtClean="0">
                <a:latin typeface="Arial"/>
                <a:cs typeface="Arial"/>
              </a:rPr>
              <a:t>DTW</a:t>
            </a:r>
          </a:p>
          <a:p>
            <a:pPr algn="r"/>
            <a:r>
              <a:rPr lang="en-US" sz="1000" dirty="0" smtClean="0">
                <a:latin typeface="Arial"/>
                <a:cs typeface="Arial"/>
              </a:rPr>
              <a:t>custom</a:t>
            </a:r>
          </a:p>
        </p:txBody>
      </p:sp>
      <p:sp>
        <p:nvSpPr>
          <p:cNvPr id="29" name="Left Brace 28"/>
          <p:cNvSpPr/>
          <p:nvPr/>
        </p:nvSpPr>
        <p:spPr>
          <a:xfrm rot="10800000">
            <a:off x="4926523" y="6304002"/>
            <a:ext cx="133532" cy="400109"/>
          </a:xfrm>
          <a:prstGeom prst="leftBrace">
            <a:avLst>
              <a:gd name="adj1" fmla="val 39442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4455279" y="5033060"/>
            <a:ext cx="332302" cy="1365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16998" y="5088667"/>
            <a:ext cx="164592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030519" cy="377026"/>
          </a:xfrm>
        </p:spPr>
        <p:txBody>
          <a:bodyPr/>
          <a:lstStyle/>
          <a:p>
            <a:r>
              <a:rPr lang="en-US" dirty="0" smtClean="0"/>
              <a:t>Clustering in RAVEN: Time-Dependent Data (2)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1499258" y="4271077"/>
            <a:ext cx="452547" cy="306544"/>
          </a:xfrm>
          <a:prstGeom prst="rightArrow">
            <a:avLst/>
          </a:prstGeom>
          <a:gradFill flip="none" rotWithShape="1">
            <a:gsLst>
              <a:gs pos="0">
                <a:srgbClr val="33993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36" name="Elbow Connector 35"/>
          <p:cNvCxnSpPr>
            <a:stCxn id="21" idx="3"/>
            <a:endCxn id="18" idx="2"/>
          </p:cNvCxnSpPr>
          <p:nvPr/>
        </p:nvCxnSpPr>
        <p:spPr bwMode="auto">
          <a:xfrm flipV="1">
            <a:off x="6551763" y="5908518"/>
            <a:ext cx="533834" cy="595887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5614" y="1615277"/>
            <a:ext cx="4817426" cy="2082963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rgbClr val="3366FF"/>
                </a:solidFill>
              </a:rPr>
              <a:t>Distance Matrix Clustering</a:t>
            </a:r>
          </a:p>
          <a:p>
            <a:pPr lvl="1" algn="just"/>
            <a:r>
              <a:rPr lang="en-US" dirty="0" smtClean="0"/>
              <a:t>Given </a:t>
            </a:r>
            <a:r>
              <a:rPr lang="en-US" i="1" dirty="0" smtClean="0"/>
              <a:t>N</a:t>
            </a:r>
            <a:r>
              <a:rPr lang="en-US" dirty="0" smtClean="0"/>
              <a:t> time series</a:t>
            </a:r>
          </a:p>
          <a:p>
            <a:pPr lvl="1" algn="just"/>
            <a:r>
              <a:rPr lang="en-US" dirty="0" smtClean="0"/>
              <a:t>Input </a:t>
            </a:r>
            <a:r>
              <a:rPr lang="en-US" dirty="0" smtClean="0"/>
              <a:t>is a </a:t>
            </a:r>
            <a:r>
              <a:rPr lang="en-US" i="1" dirty="0" err="1" smtClean="0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N</a:t>
            </a:r>
            <a:r>
              <a:rPr lang="en-US" dirty="0" smtClean="0"/>
              <a:t> dimensional </a:t>
            </a:r>
            <a:r>
              <a:rPr lang="en-US" dirty="0" smtClean="0"/>
              <a:t>matrix </a:t>
            </a:r>
            <a:r>
              <a:rPr lang="en-US" i="1" dirty="0" smtClean="0"/>
              <a:t>D</a:t>
            </a:r>
          </a:p>
          <a:p>
            <a:pPr lvl="1" algn="just">
              <a:lnSpc>
                <a:spcPct val="120000"/>
              </a:lnSpc>
            </a:pPr>
            <a:endParaRPr lang="en-US" dirty="0" smtClean="0"/>
          </a:p>
          <a:p>
            <a:pPr lvl="1" algn="just"/>
            <a:r>
              <a:rPr lang="en-US" dirty="0" smtClean="0"/>
              <a:t>           </a:t>
            </a:r>
            <a:r>
              <a:rPr lang="en-US" dirty="0" smtClean="0"/>
              <a:t>is the </a:t>
            </a:r>
            <a:r>
              <a:rPr lang="en-US" u="sng" dirty="0" smtClean="0"/>
              <a:t>distance</a:t>
            </a:r>
            <a:r>
              <a:rPr lang="en-US" dirty="0" smtClean="0"/>
              <a:t> between the </a:t>
            </a:r>
            <a:r>
              <a:rPr lang="en-US" i="1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time series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826932"/>
              </p:ext>
            </p:extLst>
          </p:nvPr>
        </p:nvGraphicFramePr>
        <p:xfrm>
          <a:off x="2249737" y="2538976"/>
          <a:ext cx="1499279" cy="40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3" imgW="749300" imgH="203200" progId="Equation.3">
                  <p:embed/>
                </p:oleObj>
              </mc:Choice>
              <mc:Fallback>
                <p:oleObj name="Equation" r:id="rId3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9737" y="2538976"/>
                        <a:ext cx="1499279" cy="40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156406"/>
              </p:ext>
            </p:extLst>
          </p:nvPr>
        </p:nvGraphicFramePr>
        <p:xfrm>
          <a:off x="1105558" y="2924216"/>
          <a:ext cx="78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5" imgW="393700" imgH="203200" progId="Equation.3">
                  <p:embed/>
                </p:oleObj>
              </mc:Choice>
              <mc:Fallback>
                <p:oleObj name="Equation" r:id="rId5" imgW="393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5558" y="2924216"/>
                        <a:ext cx="787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5760" y="1716054"/>
            <a:ext cx="3616960" cy="27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6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26653</TotalTime>
  <Words>1858</Words>
  <Application>Microsoft Macintosh PowerPoint</Application>
  <PresentationFormat>On-screen Show (4:3)</PresentationFormat>
  <Paragraphs>428</Paragraphs>
  <Slides>29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Default Design</vt:lpstr>
      <vt:lpstr>Equation</vt:lpstr>
      <vt:lpstr>Microsoft Equation</vt:lpstr>
      <vt:lpstr>Data Mining on a  Spent Fuel Pool Accident Scenario </vt:lpstr>
      <vt:lpstr>Outline</vt:lpstr>
      <vt:lpstr>RAVEN Data Mining Capabilities</vt:lpstr>
      <vt:lpstr>Clustering: Static Data</vt:lpstr>
      <vt:lpstr>Clustering: Time-Dependent Data</vt:lpstr>
      <vt:lpstr>Clustering in RAVEN</vt:lpstr>
      <vt:lpstr>Clustering in RAVEN: Static Data</vt:lpstr>
      <vt:lpstr>Clustering in RAVEN: Time-Dependent Data (1)</vt:lpstr>
      <vt:lpstr>Clustering in RAVEN: Time-Dependent Data (2)</vt:lpstr>
      <vt:lpstr>SFP Analysis</vt:lpstr>
      <vt:lpstr>SFP Analysis</vt:lpstr>
      <vt:lpstr>SFP Analysis: Workflow</vt:lpstr>
      <vt:lpstr>SFP Analysis: RAVEN Data Mining Ingredients</vt:lpstr>
      <vt:lpstr>SFP Data  Analysis</vt:lpstr>
      <vt:lpstr>SFP Analysis: Load Database</vt:lpstr>
      <vt:lpstr>SFP Data  Analysis</vt:lpstr>
      <vt:lpstr>SFP Analysis: Pre-Processing</vt:lpstr>
      <vt:lpstr>SFP Data  Analysis</vt:lpstr>
      <vt:lpstr>SFP Analysis: Clustering (1)</vt:lpstr>
      <vt:lpstr>SFP Data  Analysis</vt:lpstr>
      <vt:lpstr>SFP Analysis: Filtering (1)</vt:lpstr>
      <vt:lpstr>SFP Analysis: Filtering (1)</vt:lpstr>
      <vt:lpstr>SFP Data Analysis</vt:lpstr>
      <vt:lpstr>SFP Analysis: Clustering (2)</vt:lpstr>
      <vt:lpstr>SFP Data Analysis</vt:lpstr>
      <vt:lpstr>SFP Analysis: Filtering (2)</vt:lpstr>
      <vt:lpstr>SFP Analysis: Filtering (2)</vt:lpstr>
      <vt:lpstr>SFP Analysis: Filtering (2)</vt:lpstr>
      <vt:lpstr>Summary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diego mandelli</cp:lastModifiedBy>
  <cp:revision>737</cp:revision>
  <cp:lastPrinted>2001-05-07T20:21:30Z</cp:lastPrinted>
  <dcterms:created xsi:type="dcterms:W3CDTF">1999-10-26T20:37:18Z</dcterms:created>
  <dcterms:modified xsi:type="dcterms:W3CDTF">2016-10-07T00:02:39Z</dcterms:modified>
</cp:coreProperties>
</file>